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sldIdLst>
    <p:sldId id="256" r:id="rId2"/>
    <p:sldId id="257" r:id="rId3"/>
    <p:sldId id="258" r:id="rId4"/>
    <p:sldId id="260" r:id="rId5"/>
    <p:sldId id="274" r:id="rId6"/>
    <p:sldId id="285" r:id="rId7"/>
    <p:sldId id="286" r:id="rId8"/>
    <p:sldId id="282" r:id="rId9"/>
    <p:sldId id="287" r:id="rId10"/>
    <p:sldId id="290" r:id="rId11"/>
    <p:sldId id="288" r:id="rId12"/>
    <p:sldId id="284" r:id="rId13"/>
    <p:sldId id="283" r:id="rId14"/>
    <p:sldId id="262" r:id="rId15"/>
    <p:sldId id="263" r:id="rId16"/>
    <p:sldId id="281" r:id="rId17"/>
    <p:sldId id="275" r:id="rId18"/>
    <p:sldId id="289" r:id="rId19"/>
    <p:sldId id="27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" initials="a" lastIdx="1" clrIdx="0">
    <p:extLst>
      <p:ext uri="{19B8F6BF-5375-455C-9EA6-DF929625EA0E}">
        <p15:presenceInfo xmlns:p15="http://schemas.microsoft.com/office/powerpoint/2012/main" userId="S-1-5-21-2022515279-3023240270-1752916808-11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9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1-31T08:27:02.093" idx="1">
    <p:pos x="10" y="10"/>
    <p:text/>
    <p:extLst>
      <p:ext uri="{C676402C-5697-4E1C-873F-D02D1690AC5C}">
        <p15:threadingInfo xmlns:p15="http://schemas.microsoft.com/office/powerpoint/2012/main" timeZoneBias="-21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28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13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9425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397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2056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3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79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70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26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63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54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9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88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5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45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8/22/2023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20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E0AD2-014D-4C3B-A1FF-2B55F1BE0B6C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9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E49093-DECD-4C43-A1FD-62B6E66B2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697" y="512380"/>
            <a:ext cx="6588329" cy="548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41746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90649" y="320633"/>
            <a:ext cx="838335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a-IR" dirty="0" smtClean="0">
                <a:cs typeface="B Titr" panose="00000700000000000000" pitchFamily="2" charset="-78"/>
              </a:rPr>
              <a:t>مصاحبه </a:t>
            </a:r>
            <a:r>
              <a:rPr lang="fa-IR" dirty="0">
                <a:cs typeface="B Titr" panose="00000700000000000000" pitchFamily="2" charset="-78"/>
              </a:rPr>
              <a:t>رادیویی در خصوص اهمیت تغذیه با شیر مادر در برنامه آهنگ تندرستی توسط خانم مریم گلنام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52" y="1425039"/>
            <a:ext cx="5011387" cy="3758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760" y="2853046"/>
            <a:ext cx="5149933" cy="38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74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28" r="6603" b="1"/>
          <a:stretch/>
        </p:blipFill>
        <p:spPr>
          <a:xfrm rot="5400000">
            <a:off x="-145368" y="1613925"/>
            <a:ext cx="3565052" cy="23070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86" y="3619846"/>
            <a:ext cx="5194369" cy="29252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86" y="386466"/>
            <a:ext cx="5194369" cy="29985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516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eparation 3"/>
          <p:cNvSpPr/>
          <p:nvPr/>
        </p:nvSpPr>
        <p:spPr>
          <a:xfrm>
            <a:off x="2553195" y="213756"/>
            <a:ext cx="5896098" cy="1163782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TextBox 4"/>
          <p:cNvSpPr txBox="1"/>
          <p:nvPr/>
        </p:nvSpPr>
        <p:spPr>
          <a:xfrm>
            <a:off x="3212275" y="610981"/>
            <a:ext cx="57120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B Titr" panose="00000700000000000000" pitchFamily="2" charset="-78"/>
              </a:rPr>
              <a:t>تجلیل از مادران شیرده در بخشهای مختلف بیمارستان </a:t>
            </a:r>
            <a:endParaRPr lang="fa-IR" dirty="0">
              <a:cs typeface="B Titr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64" y="1686296"/>
            <a:ext cx="3665577" cy="2064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3" y="3896729"/>
            <a:ext cx="4147705" cy="2335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998" y="1686296"/>
            <a:ext cx="3647333" cy="20539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916" y="4013761"/>
            <a:ext cx="3732068" cy="2101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306" y="1686296"/>
            <a:ext cx="2497094" cy="4434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26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237507" y="2042556"/>
            <a:ext cx="2505693" cy="11875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TextBox 4"/>
          <p:cNvSpPr txBox="1"/>
          <p:nvPr/>
        </p:nvSpPr>
        <p:spPr>
          <a:xfrm>
            <a:off x="593766" y="2517569"/>
            <a:ext cx="134191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dirty="0" smtClean="0">
                <a:cs typeface="B Titr" panose="00000700000000000000" pitchFamily="2" charset="-78"/>
              </a:rPr>
              <a:t>کلیپ</a:t>
            </a:r>
            <a:endParaRPr lang="fa-IR" dirty="0">
              <a:cs typeface="B Titr" panose="00000700000000000000" pitchFamily="2" charset="-78"/>
            </a:endParaRPr>
          </a:p>
        </p:txBody>
      </p:sp>
      <p:pic>
        <p:nvPicPr>
          <p:cNvPr id="7" name="1877679874_858653094 (1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97209" y="465653"/>
            <a:ext cx="3976146" cy="2236582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pic>
        <p:nvPicPr>
          <p:cNvPr id="8" name="20230806_08482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97209" y="3360717"/>
            <a:ext cx="4071134" cy="26338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4823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225E53BC-C2BC-41B8-AAA0-F736E911A22A}"/>
              </a:ext>
            </a:extLst>
          </p:cNvPr>
          <p:cNvSpPr/>
          <p:nvPr/>
        </p:nvSpPr>
        <p:spPr>
          <a:xfrm rot="19372713">
            <a:off x="62716" y="497271"/>
            <a:ext cx="1986455" cy="85133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highlight>
                  <a:srgbClr val="FFFF00"/>
                </a:highlight>
                <a:cs typeface="B Titr" panose="00000700000000000000" pitchFamily="2" charset="-78"/>
              </a:rPr>
              <a:t>nicu</a:t>
            </a:r>
            <a:endParaRPr lang="en-US" sz="2400" b="1" dirty="0">
              <a:solidFill>
                <a:schemeClr val="tx1"/>
              </a:solidFill>
              <a:highlight>
                <a:srgbClr val="FFFF00"/>
              </a:highlight>
              <a:cs typeface="B Titr" panose="00000700000000000000" pitchFamily="2" charset="-78"/>
            </a:endParaRPr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87DDCE5B-78A8-4A19-B7F5-9C066E38EF20}"/>
              </a:ext>
            </a:extLst>
          </p:cNvPr>
          <p:cNvSpPr/>
          <p:nvPr/>
        </p:nvSpPr>
        <p:spPr>
          <a:xfrm rot="19396962">
            <a:off x="1954174" y="653997"/>
            <a:ext cx="1904115" cy="98282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solidFill>
                  <a:schemeClr val="tx1"/>
                </a:solidFill>
                <a:cs typeface="B Titr" panose="00000700000000000000" pitchFamily="2" charset="-78"/>
              </a:rPr>
              <a:t>پوستر</a:t>
            </a:r>
          </a:p>
          <a:p>
            <a:pPr algn="ctr"/>
            <a:r>
              <a:rPr lang="fa-IR" dirty="0">
                <a:solidFill>
                  <a:schemeClr val="tx1"/>
                </a:solidFill>
                <a:cs typeface="B Titr" panose="00000700000000000000" pitchFamily="2" charset="-78"/>
              </a:rPr>
              <a:t>بردآموزشی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669" y="1540456"/>
            <a:ext cx="5929745" cy="4447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6031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658CF48E-DD68-49C3-B3F5-77939236AD9F}"/>
              </a:ext>
            </a:extLst>
          </p:cNvPr>
          <p:cNvSpPr/>
          <p:nvPr/>
        </p:nvSpPr>
        <p:spPr>
          <a:xfrm>
            <a:off x="646386" y="696749"/>
            <a:ext cx="1513490" cy="16680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highlight>
                  <a:srgbClr val="FFFF00"/>
                </a:highlight>
                <a:cs typeface="B Titr" panose="00000700000000000000" pitchFamily="2" charset="-78"/>
              </a:rPr>
              <a:t>درمانگاه </a:t>
            </a:r>
            <a:endParaRPr lang="en-US" dirty="0">
              <a:solidFill>
                <a:schemeClr val="tx1"/>
              </a:solidFill>
              <a:highlight>
                <a:srgbClr val="FFFF00"/>
              </a:highlight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5" t="8312" r="20755" b="7533"/>
          <a:stretch/>
        </p:blipFill>
        <p:spPr>
          <a:xfrm>
            <a:off x="9001496" y="872837"/>
            <a:ext cx="2398816" cy="5113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203" y="1745674"/>
            <a:ext cx="4124696" cy="30935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Horizontal Scroll 7"/>
          <p:cNvSpPr/>
          <p:nvPr/>
        </p:nvSpPr>
        <p:spPr>
          <a:xfrm>
            <a:off x="2565070" y="237506"/>
            <a:ext cx="4709829" cy="9500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TextBox 8"/>
          <p:cNvSpPr txBox="1"/>
          <p:nvPr/>
        </p:nvSpPr>
        <p:spPr>
          <a:xfrm>
            <a:off x="3270833" y="503505"/>
            <a:ext cx="406136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>
                <a:cs typeface="B Titr" panose="00000700000000000000" pitchFamily="2" charset="-78"/>
              </a:rPr>
              <a:t>تجلیل از </a:t>
            </a:r>
            <a:r>
              <a:rPr lang="fa-IR" dirty="0" smtClean="0">
                <a:cs typeface="B Titr" panose="00000700000000000000" pitchFamily="2" charset="-78"/>
              </a:rPr>
              <a:t>مادر </a:t>
            </a:r>
            <a:r>
              <a:rPr lang="fa-IR" dirty="0">
                <a:cs typeface="B Titr" panose="00000700000000000000" pitchFamily="2" charset="-78"/>
              </a:rPr>
              <a:t>شیرده نوزاد نارس </a:t>
            </a:r>
          </a:p>
        </p:txBody>
      </p:sp>
    </p:spTree>
    <p:extLst>
      <p:ext uri="{BB962C8B-B14F-4D97-AF65-F5344CB8AC3E}">
        <p14:creationId xmlns:p14="http://schemas.microsoft.com/office/powerpoint/2010/main" val="373457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xplosion: 14 Points 7">
            <a:extLst>
              <a:ext uri="{FF2B5EF4-FFF2-40B4-BE49-F238E27FC236}">
                <a16:creationId xmlns:a16="http://schemas.microsoft.com/office/drawing/2014/main" id="{C6CBB316-F69D-4286-AB3E-4E8423139965}"/>
              </a:ext>
            </a:extLst>
          </p:cNvPr>
          <p:cNvSpPr/>
          <p:nvPr/>
        </p:nvSpPr>
        <p:spPr>
          <a:xfrm rot="20147546">
            <a:off x="250697" y="312036"/>
            <a:ext cx="1870199" cy="1623848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200" dirty="0">
                <a:solidFill>
                  <a:schemeClr val="tx1"/>
                </a:solidFill>
                <a:highlight>
                  <a:srgbClr val="FFFF00"/>
                </a:highlight>
                <a:cs typeface="B Titr" panose="00000700000000000000" pitchFamily="2" charset="-78"/>
              </a:rPr>
              <a:t>نوزادان</a:t>
            </a:r>
            <a:endParaRPr lang="en-US" sz="1200" dirty="0">
              <a:solidFill>
                <a:schemeClr val="tx1"/>
              </a:solidFill>
              <a:highlight>
                <a:srgbClr val="FFFF00"/>
              </a:highlight>
              <a:cs typeface="B Titr" panose="00000700000000000000" pitchFamily="2" charset="-78"/>
            </a:endParaRPr>
          </a:p>
        </p:txBody>
      </p:sp>
      <p:sp>
        <p:nvSpPr>
          <p:cNvPr id="4" name="Arrow: Notched Right 3">
            <a:extLst>
              <a:ext uri="{FF2B5EF4-FFF2-40B4-BE49-F238E27FC236}">
                <a16:creationId xmlns:a16="http://schemas.microsoft.com/office/drawing/2014/main" id="{7463CF5B-B53A-4A41-ABFD-C5D116CA4154}"/>
              </a:ext>
            </a:extLst>
          </p:cNvPr>
          <p:cNvSpPr/>
          <p:nvPr/>
        </p:nvSpPr>
        <p:spPr>
          <a:xfrm>
            <a:off x="0" y="2948152"/>
            <a:ext cx="2159876" cy="166192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200" dirty="0" smtClean="0">
                <a:solidFill>
                  <a:schemeClr val="tx1"/>
                </a:solidFill>
                <a:cs typeface="B Titr" panose="00000700000000000000" pitchFamily="2" charset="-78"/>
              </a:rPr>
              <a:t>آموزش گروهی </a:t>
            </a:r>
          </a:p>
          <a:p>
            <a:pPr algn="ctr"/>
            <a:r>
              <a:rPr lang="fa-IR" sz="1200" dirty="0" smtClean="0">
                <a:solidFill>
                  <a:schemeClr val="tx1"/>
                </a:solidFill>
                <a:cs typeface="B Titr" panose="00000700000000000000" pitchFamily="2" charset="-78"/>
              </a:rPr>
              <a:t>بردآموزشی</a:t>
            </a:r>
            <a:endParaRPr lang="en-US" sz="12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 t="11082" r="1592" b="36450"/>
          <a:stretch/>
        </p:blipFill>
        <p:spPr>
          <a:xfrm>
            <a:off x="2371594" y="798011"/>
            <a:ext cx="4239535" cy="30473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811" y="867412"/>
            <a:ext cx="3681351" cy="27610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381" y="4072631"/>
            <a:ext cx="3566114" cy="26884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0368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84DA5A1-4333-4A7C-9533-2F0EAF23A2FA}"/>
              </a:ext>
            </a:extLst>
          </p:cNvPr>
          <p:cNvSpPr txBox="1"/>
          <p:nvPr/>
        </p:nvSpPr>
        <p:spPr>
          <a:xfrm>
            <a:off x="1280265" y="988874"/>
            <a:ext cx="995379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fa-IR" dirty="0">
              <a:latin typeface="Open Sans" panose="020B0606030504020204" pitchFamily="34" charset="0"/>
              <a:cs typeface="B Titr" panose="00000700000000000000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fa-IR" dirty="0">
                <a:latin typeface="Open Sans" panose="020B0606030504020204" pitchFamily="34" charset="0"/>
                <a:cs typeface="B Titr" panose="00000700000000000000" pitchFamily="2" charset="-78"/>
              </a:rPr>
              <a:t>1-چاپ بنرهفته شیر مادر با شعار جهانی نگاهی نو به شیردهی مادران شاغل در خانواده جامعه و محل کار و نصب در ورودی بیمارستان جهت اطلاع رسانی به عموم</a:t>
            </a:r>
          </a:p>
          <a:p>
            <a:pPr algn="r" rtl="1">
              <a:lnSpc>
                <a:spcPct val="200000"/>
              </a:lnSpc>
            </a:pPr>
            <a:r>
              <a:rPr lang="fa-IR" dirty="0">
                <a:latin typeface="Open Sans" panose="020B0606030504020204" pitchFamily="34" charset="0"/>
                <a:cs typeface="B Titr" panose="00000700000000000000" pitchFamily="2" charset="-78"/>
              </a:rPr>
              <a:t>2-برگزاری کلاسهای آموزشی شیردهی جهت مراجعین به درمانگاه</a:t>
            </a:r>
          </a:p>
          <a:p>
            <a:pPr algn="r" rtl="1">
              <a:lnSpc>
                <a:spcPct val="200000"/>
              </a:lnSpc>
            </a:pPr>
            <a:r>
              <a:rPr lang="fa-IR" dirty="0">
                <a:latin typeface="Open Sans" panose="020B0606030504020204" pitchFamily="34" charset="0"/>
                <a:cs typeface="B Titr" panose="00000700000000000000" pitchFamily="2" charset="-78"/>
              </a:rPr>
              <a:t>3-تهیه پوستر و پمفلت با رویکرد حمایت از مادران در محل کار و حمایت پدران از مادران در زمان شیردهی</a:t>
            </a:r>
          </a:p>
          <a:p>
            <a:pPr algn="r" rtl="1">
              <a:lnSpc>
                <a:spcPct val="200000"/>
              </a:lnSpc>
            </a:pPr>
            <a:r>
              <a:rPr lang="fa-IR" dirty="0">
                <a:latin typeface="Open Sans" panose="020B0606030504020204" pitchFamily="34" charset="0"/>
                <a:cs typeface="B Titr" panose="00000700000000000000" pitchFamily="2" charset="-78"/>
              </a:rPr>
              <a:t>4-برگزاری جلسات آموزشی جهت بیماران بستری در بخشهای بیمارستان توسط پرسنل یا را بطین آموزشی بخشها</a:t>
            </a:r>
          </a:p>
          <a:p>
            <a:pPr algn="r" rtl="1">
              <a:lnSpc>
                <a:spcPct val="200000"/>
              </a:lnSpc>
            </a:pPr>
            <a:r>
              <a:rPr lang="fa-IR" dirty="0">
                <a:latin typeface="Open Sans" panose="020B0606030504020204" pitchFamily="34" charset="0"/>
                <a:cs typeface="B Titr" panose="00000700000000000000" pitchFamily="2" charset="-78"/>
              </a:rPr>
              <a:t>5-برگزاری کلاس مزایای تغذیه با شیر مادر و اهمیت تماس پوست با پوست ساعت اول تولد جهت رزیدنتهای زنان</a:t>
            </a:r>
          </a:p>
          <a:p>
            <a:pPr algn="r" rtl="1">
              <a:lnSpc>
                <a:spcPct val="200000"/>
              </a:lnSpc>
            </a:pPr>
            <a:r>
              <a:rPr lang="fa-IR" dirty="0">
                <a:latin typeface="Open Sans" panose="020B0606030504020204" pitchFamily="34" charset="0"/>
                <a:cs typeface="B Titr" panose="00000700000000000000" pitchFamily="2" charset="-78"/>
              </a:rPr>
              <a:t>6-برگزاری کارگاه شیر مادر توسط اعضای هسته آموزشی (آقای دکتر دیوبند-خانم دکتر معظمی گودرزی-خانم دکتر قشمی-مریم گلنام</a:t>
            </a:r>
            <a:r>
              <a:rPr lang="fa-IR" dirty="0" smtClean="0">
                <a:latin typeface="Open Sans" panose="020B0606030504020204" pitchFamily="34" charset="0"/>
                <a:cs typeface="B Titr" panose="00000700000000000000" pitchFamily="2" charset="-78"/>
              </a:rPr>
              <a:t>)</a:t>
            </a:r>
            <a:endParaRPr lang="fa-IR" dirty="0">
              <a:latin typeface="Open Sans" panose="020B0606030504020204" pitchFamily="34" charset="0"/>
              <a:cs typeface="B Titr" panose="000007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EB95B8-0D9A-45EB-BE70-480FC75FEE0B}"/>
              </a:ext>
            </a:extLst>
          </p:cNvPr>
          <p:cNvSpPr txBox="1"/>
          <p:nvPr/>
        </p:nvSpPr>
        <p:spPr>
          <a:xfrm>
            <a:off x="1749973" y="988874"/>
            <a:ext cx="8202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1800" dirty="0">
                <a:solidFill>
                  <a:srgbClr val="C00000"/>
                </a:solidFill>
                <a:highlight>
                  <a:srgbClr val="FFFF00"/>
                </a:highlight>
                <a:cs typeface="B Titr" panose="00000700000000000000" pitchFamily="2" charset="-78"/>
              </a:rPr>
              <a:t>مجموع فعالیت های واحد آموزش سلامت بیمارستان شریعتی </a:t>
            </a:r>
            <a:r>
              <a:rPr lang="fa-IR" sz="1800" dirty="0" smtClean="0">
                <a:solidFill>
                  <a:srgbClr val="C00000"/>
                </a:solidFill>
                <a:highlight>
                  <a:srgbClr val="FFFF00"/>
                </a:highlight>
                <a:cs typeface="B Titr" panose="00000700000000000000" pitchFamily="2" charset="-78"/>
              </a:rPr>
              <a:t>درهفته شیر مادر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190ABD-F4D7-49D5-86C0-3DF6E4B42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16" y="17540"/>
            <a:ext cx="2242698" cy="14429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7C4A0A-0CB6-4F94-9023-FF5690F27C8F}"/>
              </a:ext>
            </a:extLst>
          </p:cNvPr>
          <p:cNvSpPr txBox="1"/>
          <p:nvPr/>
        </p:nvSpPr>
        <p:spPr>
          <a:xfrm>
            <a:off x="2702473" y="6368433"/>
            <a:ext cx="67870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dirty="0">
                <a:solidFill>
                  <a:srgbClr val="FF0000"/>
                </a:solidFill>
                <a:cs typeface="B Titr" panose="00000700000000000000" pitchFamily="2" charset="-78"/>
              </a:rPr>
              <a:t>واحدآموزش سلامت بیمارستان شریعتی بندرعباس</a:t>
            </a:r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1685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5642" y="819397"/>
            <a:ext cx="10022774" cy="50090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dirty="0">
                <a:latin typeface="Open Sans" panose="020B0606030504020204" pitchFamily="34" charset="0"/>
                <a:cs typeface="B Titr" panose="00000700000000000000" pitchFamily="2" charset="-78"/>
              </a:rPr>
              <a:t>7-تابلو نویسی بخشها طبق روز شمار هفته جهانی شیر مادر</a:t>
            </a:r>
          </a:p>
          <a:p>
            <a:pPr algn="r" rtl="1">
              <a:lnSpc>
                <a:spcPct val="200000"/>
              </a:lnSpc>
            </a:pPr>
            <a:r>
              <a:rPr lang="fa-IR" dirty="0">
                <a:latin typeface="Open Sans" panose="020B0606030504020204" pitchFamily="34" charset="0"/>
                <a:cs typeface="B Titr" panose="00000700000000000000" pitchFamily="2" charset="-78"/>
              </a:rPr>
              <a:t>8-تهیه پمفلتهای آموزشی توسط بخشها</a:t>
            </a:r>
          </a:p>
          <a:p>
            <a:pPr algn="r" rtl="1">
              <a:lnSpc>
                <a:spcPct val="200000"/>
              </a:lnSpc>
            </a:pPr>
            <a:r>
              <a:rPr lang="fa-IR" dirty="0">
                <a:latin typeface="Open Sans" panose="020B0606030504020204" pitchFamily="34" charset="0"/>
                <a:cs typeface="B Titr" panose="00000700000000000000" pitchFamily="2" charset="-78"/>
              </a:rPr>
              <a:t>9-پخش فیلم آموزش شیردهی در درمانگاه زنان</a:t>
            </a:r>
          </a:p>
          <a:p>
            <a:pPr algn="r" rtl="1">
              <a:lnSpc>
                <a:spcPct val="200000"/>
              </a:lnSpc>
            </a:pPr>
            <a:r>
              <a:rPr lang="fa-IR" dirty="0">
                <a:latin typeface="Open Sans" panose="020B0606030504020204" pitchFamily="34" charset="0"/>
                <a:cs typeface="B Titr" panose="00000700000000000000" pitchFamily="2" charset="-78"/>
              </a:rPr>
              <a:t>10-برگزاری جشن به مناسبت هفته جهانی شیر مادر و تقدیر از مادرانی که در این مرکز زایمان زودرس داشته وبه نوزاد نارس خود را با شیرمادر تغذیه میکند (توسط ریاست محترم بیمارستان)</a:t>
            </a:r>
          </a:p>
          <a:p>
            <a:pPr algn="r" rtl="1">
              <a:lnSpc>
                <a:spcPct val="200000"/>
              </a:lnSpc>
            </a:pPr>
            <a:r>
              <a:rPr lang="fa-IR" dirty="0">
                <a:latin typeface="Open Sans" panose="020B0606030504020204" pitchFamily="34" charset="0"/>
                <a:cs typeface="B Titr" panose="00000700000000000000" pitchFamily="2" charset="-78"/>
              </a:rPr>
              <a:t>11-تقدیرو تشکر و اهدا لوح تقدیر به کارمندان شاغل شیرده بیمارستان شریعتی</a:t>
            </a:r>
          </a:p>
          <a:p>
            <a:pPr algn="r" rtl="1">
              <a:lnSpc>
                <a:spcPct val="200000"/>
              </a:lnSpc>
            </a:pPr>
            <a:r>
              <a:rPr lang="fa-IR" dirty="0">
                <a:latin typeface="Open Sans" panose="020B0606030504020204" pitchFamily="34" charset="0"/>
                <a:cs typeface="B Titr" panose="00000700000000000000" pitchFamily="2" charset="-78"/>
              </a:rPr>
              <a:t>12-مصاحبه رادیویی در خصوص اهمیت تغذیه با شیر مادر در برنامه آهنگ تندرستی توسط خانم مریم گلنام</a:t>
            </a:r>
          </a:p>
          <a:p>
            <a:pPr algn="r" rtl="1">
              <a:lnSpc>
                <a:spcPct val="200000"/>
              </a:lnSpc>
            </a:pPr>
            <a:r>
              <a:rPr lang="fa-IR" dirty="0">
                <a:latin typeface="Open Sans" panose="020B0606030504020204" pitchFamily="34" charset="0"/>
                <a:cs typeface="B Titr" panose="00000700000000000000" pitchFamily="2" charset="-78"/>
              </a:rPr>
              <a:t>13-مصاحبه تلوزیونی در خصوص اهمیت تغذیه با شیر مادر و تداوم شیردهی بخصوص در مادران شاغل در برنامه پزشک شما توسط خانم مریم گلنام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7C4A0A-0CB6-4F94-9023-FF5690F27C8F}"/>
              </a:ext>
            </a:extLst>
          </p:cNvPr>
          <p:cNvSpPr txBox="1"/>
          <p:nvPr/>
        </p:nvSpPr>
        <p:spPr>
          <a:xfrm>
            <a:off x="2702473" y="6368433"/>
            <a:ext cx="67870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dirty="0">
                <a:solidFill>
                  <a:srgbClr val="FF0000"/>
                </a:solidFill>
                <a:cs typeface="B Titr" panose="00000700000000000000" pitchFamily="2" charset="-78"/>
              </a:rPr>
              <a:t>واحدآموزش سلامت بیمارستان شریعتی بندرعباس</a:t>
            </a:r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48623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59A09C-3D2A-4701-8F53-1A8BEA356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166" y="0"/>
            <a:ext cx="12360166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F58DDD-3BC3-4C27-AFB9-1278C683F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3779" y="300360"/>
            <a:ext cx="7520151" cy="8347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1AE0EA-0EF0-4968-8662-04AC624AC8E3}"/>
              </a:ext>
            </a:extLst>
          </p:cNvPr>
          <p:cNvSpPr txBox="1"/>
          <p:nvPr/>
        </p:nvSpPr>
        <p:spPr>
          <a:xfrm>
            <a:off x="6771289" y="6488667"/>
            <a:ext cx="6511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B Titr" panose="00000700000000000000" pitchFamily="2" charset="-78"/>
              </a:rPr>
              <a:t>واحدآموزش سلامت بیمارستان شریعتی بندرعباس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7336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02E57E7-E4BC-4ED0-A565-9F0AA2F6D250}"/>
              </a:ext>
            </a:extLst>
          </p:cNvPr>
          <p:cNvSpPr txBox="1"/>
          <p:nvPr/>
        </p:nvSpPr>
        <p:spPr>
          <a:xfrm>
            <a:off x="3160823" y="3136612"/>
            <a:ext cx="5172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dirty="0">
                <a:solidFill>
                  <a:srgbClr val="FFFF00"/>
                </a:solidFill>
                <a:highlight>
                  <a:srgbClr val="FF0000"/>
                </a:highlight>
                <a:cs typeface="B Titr" panose="00000700000000000000" pitchFamily="2" charset="-78"/>
              </a:rPr>
              <a:t>هفته </a:t>
            </a:r>
            <a:r>
              <a:rPr lang="fa-IR" sz="3200" dirty="0" smtClean="0">
                <a:solidFill>
                  <a:srgbClr val="FFFF00"/>
                </a:solidFill>
                <a:highlight>
                  <a:srgbClr val="FF0000"/>
                </a:highlight>
                <a:cs typeface="B Titr" panose="00000700000000000000" pitchFamily="2" charset="-78"/>
              </a:rPr>
              <a:t>جهانی شیر مادر </a:t>
            </a:r>
            <a:endParaRPr lang="en-US" sz="3200" dirty="0">
              <a:solidFill>
                <a:srgbClr val="FFFF00"/>
              </a:solidFill>
              <a:highlight>
                <a:srgbClr val="FF0000"/>
              </a:highlight>
              <a:cs typeface="B Titr" panose="000007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3A5DE1-7C94-4D39-ACDF-EFEFB59342E7}"/>
              </a:ext>
            </a:extLst>
          </p:cNvPr>
          <p:cNvSpPr txBox="1"/>
          <p:nvPr/>
        </p:nvSpPr>
        <p:spPr>
          <a:xfrm>
            <a:off x="3608344" y="6355017"/>
            <a:ext cx="4242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>
                <a:solidFill>
                  <a:srgbClr val="FF0000"/>
                </a:solidFill>
                <a:cs typeface="B Titr" panose="00000700000000000000" pitchFamily="2" charset="-78"/>
              </a:rPr>
              <a:t>واحدآموزش سلامت بیمارستان شریعتی بندرعباس</a:t>
            </a:r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D93F37-F2B3-4E3C-A0E1-9F61E3A70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606" y="0"/>
            <a:ext cx="3313608" cy="213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Beveled 6">
            <a:extLst>
              <a:ext uri="{FF2B5EF4-FFF2-40B4-BE49-F238E27FC236}">
                <a16:creationId xmlns:a16="http://schemas.microsoft.com/office/drawing/2014/main" id="{18C367D5-C1E3-420E-B86E-C0E18D7AB4CA}"/>
              </a:ext>
            </a:extLst>
          </p:cNvPr>
          <p:cNvSpPr/>
          <p:nvPr/>
        </p:nvSpPr>
        <p:spPr>
          <a:xfrm>
            <a:off x="2443655" y="2382071"/>
            <a:ext cx="6984124" cy="197069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B36F41-3F8C-479D-A21A-A6EAB14D735E}"/>
              </a:ext>
            </a:extLst>
          </p:cNvPr>
          <p:cNvSpPr txBox="1"/>
          <p:nvPr/>
        </p:nvSpPr>
        <p:spPr>
          <a:xfrm>
            <a:off x="3137338" y="3105806"/>
            <a:ext cx="6117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solidFill>
                  <a:srgbClr val="FFFF00"/>
                </a:solidFill>
                <a:highlight>
                  <a:srgbClr val="FF0000"/>
                </a:highlight>
                <a:cs typeface="B Titr" panose="00000700000000000000" pitchFamily="2" charset="-78"/>
              </a:rPr>
              <a:t>فعالیت بخش های مختلف بیمارستان شریعتی</a:t>
            </a:r>
            <a:endParaRPr lang="en-US" sz="2800" dirty="0">
              <a:solidFill>
                <a:srgbClr val="FFFF00"/>
              </a:solidFill>
              <a:highlight>
                <a:srgbClr val="FF0000"/>
              </a:highligh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820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4D91961-A4C1-4A86-AA53-B61698053F42}"/>
              </a:ext>
            </a:extLst>
          </p:cNvPr>
          <p:cNvSpPr txBox="1"/>
          <p:nvPr/>
        </p:nvSpPr>
        <p:spPr>
          <a:xfrm>
            <a:off x="2376652" y="1234228"/>
            <a:ext cx="61091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800" dirty="0">
                <a:highlight>
                  <a:srgbClr val="00FFFF"/>
                </a:highlight>
                <a:cs typeface="B Titr" panose="00000700000000000000" pitchFamily="2" charset="-78"/>
              </a:rPr>
              <a:t>هفته </a:t>
            </a:r>
            <a:r>
              <a:rPr lang="fa-IR" sz="2800" dirty="0" smtClean="0">
                <a:highlight>
                  <a:srgbClr val="00FFFF"/>
                </a:highlight>
                <a:cs typeface="B Titr" panose="00000700000000000000" pitchFamily="2" charset="-78"/>
              </a:rPr>
              <a:t>جهانی شیرمادر گرامی </a:t>
            </a:r>
            <a:r>
              <a:rPr lang="fa-IR" sz="2800" dirty="0">
                <a:highlight>
                  <a:srgbClr val="00FFFF"/>
                </a:highlight>
                <a:cs typeface="B Titr" panose="00000700000000000000" pitchFamily="2" charset="-78"/>
              </a:rPr>
              <a:t>باد</a:t>
            </a:r>
            <a:endParaRPr lang="en-US" sz="2800" dirty="0">
              <a:highlight>
                <a:srgbClr val="00FFFF"/>
              </a:highlight>
              <a:cs typeface="B Titr" panose="000007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839DC8-207A-44AF-9882-737BB79D167C}"/>
              </a:ext>
            </a:extLst>
          </p:cNvPr>
          <p:cNvSpPr txBox="1"/>
          <p:nvPr/>
        </p:nvSpPr>
        <p:spPr>
          <a:xfrm>
            <a:off x="255114" y="3336966"/>
            <a:ext cx="96726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a-IR" sz="3200" dirty="0" smtClean="0">
                <a:solidFill>
                  <a:schemeClr val="bg1"/>
                </a:solidFill>
                <a:highlight>
                  <a:srgbClr val="FF0000"/>
                </a:highlight>
                <a:cs typeface="B Titr" panose="00000700000000000000" pitchFamily="2" charset="-78"/>
              </a:rPr>
              <a:t>نگاهی نو به شیردهی مادران شاغل در خانواده،محل کار و جامعه </a:t>
            </a:r>
            <a:endParaRPr lang="en-US" sz="3200" dirty="0">
              <a:solidFill>
                <a:schemeClr val="bg1"/>
              </a:solidFill>
              <a:highlight>
                <a:srgbClr val="FF0000"/>
              </a:highligh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778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bbon: Tilted Up 5">
            <a:extLst>
              <a:ext uri="{FF2B5EF4-FFF2-40B4-BE49-F238E27FC236}">
                <a16:creationId xmlns:a16="http://schemas.microsoft.com/office/drawing/2014/main" id="{EBAB3EE5-7E86-4E3E-9A9A-4D86235A3477}"/>
              </a:ext>
            </a:extLst>
          </p:cNvPr>
          <p:cNvSpPr/>
          <p:nvPr/>
        </p:nvSpPr>
        <p:spPr>
          <a:xfrm>
            <a:off x="1983180" y="225631"/>
            <a:ext cx="6567054" cy="909487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30733" y="344385"/>
            <a:ext cx="270757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1400" dirty="0" smtClean="0">
                <a:cs typeface="B Titr" panose="00000700000000000000" pitchFamily="2" charset="-78"/>
              </a:rPr>
              <a:t>آموزش گروهی سوپروایزرآموزش سلامت به مناسبت هفته شیر مادر  </a:t>
            </a:r>
            <a:endParaRPr lang="fa-IR" sz="140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5" y="2283030"/>
            <a:ext cx="5339938" cy="40049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4438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 Ribbon 3"/>
          <p:cNvSpPr/>
          <p:nvPr/>
        </p:nvSpPr>
        <p:spPr>
          <a:xfrm>
            <a:off x="855023" y="213756"/>
            <a:ext cx="8621486" cy="1187532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TextBox 4"/>
          <p:cNvSpPr txBox="1"/>
          <p:nvPr/>
        </p:nvSpPr>
        <p:spPr>
          <a:xfrm>
            <a:off x="3289465" y="475014"/>
            <a:ext cx="3906982" cy="6700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dirty="0" smtClean="0">
                <a:cs typeface="B Titr" panose="00000700000000000000" pitchFamily="2" charset="-78"/>
              </a:rPr>
              <a:t>برگزاری کارگاه شیرمادر توسط فوق تخصص نوزادان و مسئول شیر مادر </a:t>
            </a:r>
            <a:endParaRPr lang="fa-IR" dirty="0">
              <a:cs typeface="B Titr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96" y="1579418"/>
            <a:ext cx="5050229" cy="24294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27" y="1579418"/>
            <a:ext cx="4915817" cy="25360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002" y="4338304"/>
            <a:ext cx="4788972" cy="23692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8796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486888" y="2576945"/>
            <a:ext cx="1425039" cy="8312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TextBox 4"/>
          <p:cNvSpPr txBox="1"/>
          <p:nvPr/>
        </p:nvSpPr>
        <p:spPr>
          <a:xfrm>
            <a:off x="724395" y="2807915"/>
            <a:ext cx="71252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B Titr" panose="00000700000000000000" pitchFamily="2" charset="-78"/>
              </a:rPr>
              <a:t>کلیپ</a:t>
            </a:r>
            <a:endParaRPr lang="fa-IR" dirty="0">
              <a:cs typeface="B Titr" panose="00000700000000000000" pitchFamily="2" charset="-78"/>
            </a:endParaRPr>
          </a:p>
        </p:txBody>
      </p:sp>
      <p:pic>
        <p:nvPicPr>
          <p:cNvPr id="6" name="20230810_100427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4124" y="1632257"/>
            <a:ext cx="5897310" cy="3317237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76352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2286000" y="243444"/>
            <a:ext cx="6472052" cy="62939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TextBox 4"/>
          <p:cNvSpPr txBox="1"/>
          <p:nvPr/>
        </p:nvSpPr>
        <p:spPr>
          <a:xfrm>
            <a:off x="2719449" y="373474"/>
            <a:ext cx="560515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dirty="0" smtClean="0">
                <a:cs typeface="B Titr" panose="00000700000000000000" pitchFamily="2" charset="-78"/>
              </a:rPr>
              <a:t>برگزاری مراسم بزرگداشت هفته جهانی شیر مادر </a:t>
            </a:r>
            <a:endParaRPr lang="fa-IR" dirty="0">
              <a:cs typeface="B Titr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73" y="3479470"/>
            <a:ext cx="5207379" cy="293252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65" y="1013021"/>
            <a:ext cx="4780404" cy="2692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7593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94" y="697289"/>
            <a:ext cx="2605548" cy="23150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34" y="2100942"/>
            <a:ext cx="4073237" cy="23601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359" y="4124189"/>
            <a:ext cx="2902069" cy="24507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Right Arrow 6"/>
          <p:cNvSpPr/>
          <p:nvPr/>
        </p:nvSpPr>
        <p:spPr>
          <a:xfrm>
            <a:off x="344383" y="0"/>
            <a:ext cx="902525" cy="5462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TextBox 7"/>
          <p:cNvSpPr txBox="1"/>
          <p:nvPr/>
        </p:nvSpPr>
        <p:spPr>
          <a:xfrm>
            <a:off x="492824" y="142327"/>
            <a:ext cx="754084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100" dirty="0" smtClean="0">
                <a:cs typeface="B Titr" panose="00000700000000000000" pitchFamily="2" charset="-78"/>
              </a:rPr>
              <a:t>ادامه</a:t>
            </a:r>
            <a:endParaRPr lang="fa-IR" sz="11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511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780</TotalTime>
  <Words>346</Words>
  <Application>Microsoft Office PowerPoint</Application>
  <PresentationFormat>Widescreen</PresentationFormat>
  <Paragraphs>39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B Titr</vt:lpstr>
      <vt:lpstr>Open Sans</vt:lpstr>
      <vt:lpstr>Tahoma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</dc:creator>
  <cp:lastModifiedBy>edari</cp:lastModifiedBy>
  <cp:revision>190</cp:revision>
  <dcterms:created xsi:type="dcterms:W3CDTF">2022-01-29T04:42:10Z</dcterms:created>
  <dcterms:modified xsi:type="dcterms:W3CDTF">2023-08-22T08:26:20Z</dcterms:modified>
</cp:coreProperties>
</file>